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16"/>
  </p:notesMasterIdLst>
  <p:sldIdLst>
    <p:sldId id="304" r:id="rId2"/>
    <p:sldId id="305" r:id="rId3"/>
    <p:sldId id="257" r:id="rId4"/>
    <p:sldId id="306" r:id="rId5"/>
    <p:sldId id="307" r:id="rId6"/>
    <p:sldId id="308" r:id="rId7"/>
    <p:sldId id="309" r:id="rId8"/>
    <p:sldId id="317" r:id="rId9"/>
    <p:sldId id="311" r:id="rId10"/>
    <p:sldId id="313" r:id="rId11"/>
    <p:sldId id="315" r:id="rId12"/>
    <p:sldId id="314" r:id="rId13"/>
    <p:sldId id="316" r:id="rId14"/>
    <p:sldId id="310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l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C6C"/>
    <a:srgbClr val="020000"/>
    <a:srgbClr val="9A6C29"/>
    <a:srgbClr val="A2A7B1"/>
    <a:srgbClr val="AFC7E4"/>
    <a:srgbClr val="79B3E1"/>
    <a:srgbClr val="1D396B"/>
    <a:srgbClr val="323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56" autoAdjust="0"/>
  </p:normalViewPr>
  <p:slideViewPr>
    <p:cSldViewPr>
      <p:cViewPr>
        <p:scale>
          <a:sx n="185" d="100"/>
          <a:sy n="185" d="100"/>
        </p:scale>
        <p:origin x="-95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fld id="{1461B3DA-DECB-404A-BAE5-32EE7319A5A0}" type="datetimeFigureOut">
              <a:rPr lang="en-US"/>
              <a:pPr>
                <a:defRPr/>
              </a:pPr>
              <a:t>10/1/13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ea typeface="ヒラギノ角ゴ ProN W3" charset="-128"/>
                <a:cs typeface="ヒラギノ角ゴ ProN W3" charset="-128"/>
              </a:defRPr>
            </a:lvl1pPr>
          </a:lstStyle>
          <a:p>
            <a:pPr>
              <a:defRPr/>
            </a:pPr>
            <a:fld id="{DB9CAAD0-11AF-2C4D-B2B3-BF40BA2A2735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046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business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?</a:t>
            </a:r>
            <a:endParaRPr lang="es-ES" dirty="0" smtClean="0"/>
          </a:p>
          <a:p>
            <a:endParaRPr lang="es-ES" dirty="0" smtClean="0"/>
          </a:p>
          <a:p>
            <a:pPr marL="171450" indent="-171450">
              <a:buFont typeface="Wingdings" charset="0"/>
              <a:buChar char="à"/>
            </a:pPr>
            <a:r>
              <a:rPr lang="es-ES" dirty="0" smtClean="0"/>
              <a:t>A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?</a:t>
            </a:r>
          </a:p>
          <a:p>
            <a:pPr marL="0" indent="0">
              <a:buFont typeface="Wingdings" charset="0"/>
              <a:buNone/>
            </a:pPr>
            <a:endParaRPr lang="es-ES" baseline="0" dirty="0" smtClean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s-ES" baseline="0" dirty="0" smtClean="0">
                <a:sym typeface="Wingdings"/>
              </a:rPr>
              <a:t>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improved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?</a:t>
            </a:r>
          </a:p>
          <a:p>
            <a:pPr marL="0" indent="0">
              <a:buFont typeface="Wingdings" charset="0"/>
              <a:buNone/>
            </a:pPr>
            <a:endParaRPr lang="es-E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Fewer</a:t>
            </a:r>
            <a:r>
              <a:rPr lang="es-ES" baseline="0" dirty="0" smtClean="0">
                <a:sym typeface="Wingdings"/>
              </a:rPr>
              <a:t> bugs?</a:t>
            </a: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dirty="0" err="1" smtClean="0"/>
              <a:t>Don´t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off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slow</a:t>
            </a:r>
            <a:r>
              <a:rPr lang="es-ES" baseline="0" dirty="0" smtClean="0"/>
              <a:t>/</a:t>
            </a:r>
            <a:r>
              <a:rPr lang="es-ES" baseline="0" dirty="0" err="1" smtClean="0"/>
              <a:t>ugly</a:t>
            </a:r>
            <a:r>
              <a:rPr lang="es-ES" baseline="0" dirty="0" smtClean="0"/>
              <a:t>/</a:t>
            </a:r>
            <a:r>
              <a:rPr lang="es-ES" baseline="0" dirty="0" err="1" smtClean="0"/>
              <a:t>pretty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endParaRPr lang="es-ES" baseline="0" dirty="0" smtClean="0"/>
          </a:p>
          <a:p>
            <a:pPr marL="171450" indent="-171450">
              <a:buFont typeface="Wingdings" charset="0"/>
              <a:buChar char="à"/>
            </a:pPr>
            <a:endParaRPr lang="es-E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/>
              <a:t>Easier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evolution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?</a:t>
            </a:r>
          </a:p>
          <a:p>
            <a:pPr marL="171450" indent="-171450">
              <a:buFont typeface="Wingdings" charset="0"/>
              <a:buChar char="à"/>
            </a:pPr>
            <a:endParaRPr lang="es-ES" baseline="0" dirty="0" smtClean="0"/>
          </a:p>
          <a:p>
            <a:pPr marL="171450" indent="-171450">
              <a:buFont typeface="Wingdings" charset="0"/>
              <a:buChar char="à"/>
            </a:pPr>
            <a:r>
              <a:rPr lang="es-ES" dirty="0" err="1" smtClean="0"/>
              <a:t>Write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unit</a:t>
            </a:r>
            <a:r>
              <a:rPr lang="es-ES" baseline="0" dirty="0" smtClean="0"/>
              <a:t> test </a:t>
            </a:r>
            <a:r>
              <a:rPr lang="es-ES" baseline="0" dirty="0" err="1" smtClean="0"/>
              <a:t>before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fixing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complex</a:t>
            </a:r>
            <a:r>
              <a:rPr lang="es-ES" baseline="0" dirty="0" smtClean="0"/>
              <a:t> bug?</a:t>
            </a:r>
          </a:p>
          <a:p>
            <a:pPr marL="171450" indent="-171450">
              <a:buFont typeface="Wingdings" charset="0"/>
              <a:buChar char="à"/>
            </a:pPr>
            <a:endParaRPr lang="es-ES" baseline="0" dirty="0" smtClean="0"/>
          </a:p>
          <a:p>
            <a:pPr marL="0" indent="0">
              <a:buFont typeface="Wingdings" charset="0"/>
              <a:buNone/>
            </a:pPr>
            <a:endParaRPr lang="es-ES" baseline="0" dirty="0" smtClean="0"/>
          </a:p>
          <a:p>
            <a:pPr marL="0" indent="0">
              <a:buFont typeface="Wingdings" charset="0"/>
              <a:buNone/>
            </a:pPr>
            <a:r>
              <a:rPr lang="es-ES" baseline="0" dirty="0" smtClean="0"/>
              <a:t>Business </a:t>
            </a:r>
            <a:r>
              <a:rPr lang="es-ES" baseline="0" dirty="0" err="1" smtClean="0"/>
              <a:t>Value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EVERYTHING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people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likely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smtClean="0">
                <a:sym typeface="Wingdings"/>
              </a:rPr>
              <a:t> So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 </a:t>
            </a:r>
            <a:r>
              <a:rPr lang="es-ES" baseline="0" dirty="0" err="1" smtClean="0">
                <a:sym typeface="Wingdings"/>
              </a:rPr>
              <a:t>want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generate</a:t>
            </a:r>
            <a:r>
              <a:rPr lang="es-ES" baseline="0" dirty="0" smtClean="0">
                <a:sym typeface="Wingdings"/>
              </a:rPr>
              <a:t> more </a:t>
            </a:r>
            <a:r>
              <a:rPr lang="es-ES" baseline="0" dirty="0" err="1" smtClean="0">
                <a:sym typeface="Wingdings"/>
              </a:rPr>
              <a:t>business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value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 smtClean="0"/>
              <a:t>Make</a:t>
            </a:r>
            <a:r>
              <a:rPr lang="es-ES" b="1" dirty="0" smtClean="0"/>
              <a:t> </a:t>
            </a:r>
            <a:r>
              <a:rPr lang="es-ES" b="1" dirty="0" err="1" smtClean="0"/>
              <a:t>better</a:t>
            </a:r>
            <a:r>
              <a:rPr lang="es-ES" b="1" dirty="0" smtClean="0"/>
              <a:t> </a:t>
            </a:r>
            <a:r>
              <a:rPr lang="es-ES" b="1" dirty="0" err="1" smtClean="0"/>
              <a:t>decisions</a:t>
            </a:r>
            <a:r>
              <a:rPr lang="es-ES" b="1" dirty="0" smtClean="0"/>
              <a:t> </a:t>
            </a:r>
            <a:r>
              <a:rPr lang="es-ES" b="1" dirty="0" err="1" smtClean="0"/>
              <a:t>by</a:t>
            </a:r>
            <a:r>
              <a:rPr lang="es-ES" b="1" dirty="0" smtClean="0"/>
              <a:t> </a:t>
            </a:r>
            <a:r>
              <a:rPr lang="es-ES" b="1" dirty="0" err="1" smtClean="0"/>
              <a:t>using</a:t>
            </a:r>
            <a:r>
              <a:rPr lang="es-ES" b="1" dirty="0" smtClean="0"/>
              <a:t> </a:t>
            </a:r>
            <a:r>
              <a:rPr lang="es-ES" b="1" dirty="0" err="1" smtClean="0"/>
              <a:t>numbers</a:t>
            </a:r>
            <a:r>
              <a:rPr lang="es-ES" b="1" dirty="0" smtClean="0"/>
              <a:t>.</a:t>
            </a:r>
          </a:p>
          <a:p>
            <a:endParaRPr lang="es-ES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dirty="0" err="1" smtClean="0">
                <a:sym typeface="Wingdings"/>
              </a:rPr>
              <a:t>Running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not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writing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generates</a:t>
            </a:r>
            <a:r>
              <a:rPr lang="es-ES" baseline="0" dirty="0" smtClean="0">
                <a:sym typeface="Wingdings"/>
              </a:rPr>
              <a:t> Business </a:t>
            </a:r>
            <a:r>
              <a:rPr lang="es-ES" baseline="0" dirty="0" err="1" smtClean="0">
                <a:sym typeface="Wingdings"/>
              </a:rPr>
              <a:t>Value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So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need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know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what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does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when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running</a:t>
            </a:r>
            <a:r>
              <a:rPr lang="es-ES" baseline="0" dirty="0" smtClean="0">
                <a:sym typeface="Wingdings"/>
              </a:rPr>
              <a:t>.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can</a:t>
            </a:r>
            <a:r>
              <a:rPr lang="es-ES" baseline="0" dirty="0" err="1" smtClean="0">
                <a:sym typeface="Wingdings"/>
              </a:rPr>
              <a:t>´t</a:t>
            </a:r>
            <a:r>
              <a:rPr lang="es-ES" baseline="0" dirty="0" smtClean="0">
                <a:sym typeface="Wingdings"/>
              </a:rPr>
              <a:t> do </a:t>
            </a:r>
            <a:r>
              <a:rPr lang="es-ES" baseline="0" dirty="0" err="1" smtClean="0">
                <a:sym typeface="Wingdings"/>
              </a:rPr>
              <a:t>this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if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don´t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measure</a:t>
            </a:r>
            <a:endParaRPr lang="es-ES" baseline="0" dirty="0" smtClean="0">
              <a:sym typeface="Wingding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 smtClean="0"/>
              <a:t>Why</a:t>
            </a:r>
            <a:r>
              <a:rPr lang="es-ES" b="1" baseline="0" dirty="0" smtClean="0"/>
              <a:t> </a:t>
            </a:r>
            <a:r>
              <a:rPr lang="es-ES" b="1" baseline="0" dirty="0" err="1" smtClean="0"/>
              <a:t>measure</a:t>
            </a:r>
            <a:r>
              <a:rPr lang="es-ES" b="1" baseline="0" dirty="0" smtClean="0"/>
              <a:t>?</a:t>
            </a:r>
            <a:endParaRPr lang="es-ES" b="1" dirty="0" smtClean="0"/>
          </a:p>
          <a:p>
            <a:endParaRPr lang="es-ES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Madrid </a:t>
            </a:r>
            <a:r>
              <a:rPr lang="es-ES" baseline="0" dirty="0" err="1" smtClean="0">
                <a:sym typeface="Wingdings"/>
              </a:rPr>
              <a:t>map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not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exactly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same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than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city</a:t>
            </a:r>
            <a:r>
              <a:rPr lang="es-ES" baseline="0" dirty="0" smtClean="0">
                <a:sym typeface="Wingdings"/>
              </a:rPr>
              <a:t> of Madrid</a:t>
            </a: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Perception</a:t>
            </a:r>
            <a:r>
              <a:rPr lang="es-ES" baseline="0" dirty="0" smtClean="0">
                <a:sym typeface="Wingdings"/>
              </a:rPr>
              <a:t> != </a:t>
            </a:r>
            <a:r>
              <a:rPr lang="es-ES" baseline="0" dirty="0" err="1" smtClean="0">
                <a:sym typeface="Wingdings"/>
              </a:rPr>
              <a:t>Reality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mental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 of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just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this</a:t>
            </a:r>
            <a:r>
              <a:rPr lang="es-ES" baseline="0" dirty="0" smtClean="0">
                <a:sym typeface="Wingdings"/>
              </a:rPr>
              <a:t>, a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not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real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. And </a:t>
            </a:r>
            <a:r>
              <a:rPr lang="es-ES" baseline="0" dirty="0" err="1" smtClean="0">
                <a:sym typeface="Wingdings"/>
              </a:rPr>
              <a:t>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usually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wrong</a:t>
            </a:r>
            <a:r>
              <a:rPr lang="es-ES" baseline="0" dirty="0" smtClean="0">
                <a:sym typeface="Wingdings"/>
              </a:rPr>
              <a:t>.</a:t>
            </a:r>
          </a:p>
          <a:p>
            <a:pPr marL="628650" lvl="1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Works, </a:t>
            </a:r>
            <a:r>
              <a:rPr lang="es-ES" baseline="0" dirty="0" err="1" smtClean="0">
                <a:sym typeface="Wingdings"/>
              </a:rPr>
              <a:t>Possible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Fail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Indeed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fail</a:t>
            </a:r>
            <a:endParaRPr lang="es-ES" baseline="0" dirty="0" smtClean="0">
              <a:sym typeface="Wingdings"/>
            </a:endParaRPr>
          </a:p>
          <a:p>
            <a:pPr marL="628650" lvl="1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Which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faster</a:t>
            </a:r>
            <a:r>
              <a:rPr lang="es-ES" baseline="0" dirty="0" smtClean="0">
                <a:sym typeface="Wingdings"/>
              </a:rPr>
              <a:t>?</a:t>
            </a:r>
          </a:p>
          <a:p>
            <a:pPr marL="628650" lvl="1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0" lvl="0" indent="0">
              <a:buFont typeface="Wingdings" charset="0"/>
              <a:buNone/>
            </a:pPr>
            <a:r>
              <a:rPr lang="es-ES" baseline="0" dirty="0" smtClean="0">
                <a:sym typeface="Wingdings"/>
              </a:rPr>
              <a:t>WE DON</a:t>
            </a:r>
            <a:r>
              <a:rPr lang="es-ES" baseline="0" dirty="0" smtClean="0">
                <a:sym typeface="Wingdings"/>
              </a:rPr>
              <a:t>´T KNOW SO WE NEED TO MEASURE.</a:t>
            </a:r>
          </a:p>
          <a:p>
            <a:pPr marL="0" lvl="0" indent="0">
              <a:buFont typeface="Wingdings" charset="0"/>
              <a:buNone/>
            </a:pPr>
            <a:endParaRPr lang="es-ES" baseline="0" dirty="0" smtClean="0">
              <a:sym typeface="Wingdings"/>
            </a:endParaRPr>
          </a:p>
          <a:p>
            <a:pPr marL="171450" lvl="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This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affect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on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way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make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decissions</a:t>
            </a:r>
            <a:endParaRPr lang="es-ES" baseline="0" dirty="0" smtClean="0">
              <a:sym typeface="Wingdings"/>
            </a:endParaRPr>
          </a:p>
          <a:p>
            <a:pPr marL="171450" lvl="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lvl="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Typical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example</a:t>
            </a:r>
            <a:r>
              <a:rPr lang="es-ES" baseline="0" dirty="0" smtClean="0">
                <a:sym typeface="Wingdings"/>
              </a:rPr>
              <a:t>: a </a:t>
            </a:r>
            <a:r>
              <a:rPr lang="es-ES" baseline="0" dirty="0" err="1" smtClean="0">
                <a:sym typeface="Wingdings"/>
              </a:rPr>
              <a:t>bottleneck</a:t>
            </a:r>
            <a:r>
              <a:rPr lang="es-ES" baseline="0" dirty="0" smtClean="0">
                <a:sym typeface="Wingdings"/>
              </a:rPr>
              <a:t> in a web page: </a:t>
            </a:r>
            <a:r>
              <a:rPr lang="es-ES" baseline="0" dirty="0" err="1" smtClean="0">
                <a:sym typeface="Wingdings"/>
              </a:rPr>
              <a:t>rendering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database</a:t>
            </a:r>
            <a:r>
              <a:rPr lang="es-ES" baseline="0" dirty="0" smtClean="0">
                <a:sym typeface="Wingdings"/>
              </a:rPr>
              <a:t>, and </a:t>
            </a:r>
            <a:r>
              <a:rPr lang="es-ES" baseline="0" dirty="0" err="1" smtClean="0">
                <a:sym typeface="Wingdings"/>
              </a:rPr>
              <a:t>session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storage</a:t>
            </a:r>
            <a:r>
              <a:rPr lang="es-ES" baseline="0" dirty="0" smtClean="0">
                <a:sym typeface="Wingdings"/>
              </a:rPr>
              <a:t>.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need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find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Bottleneck</a:t>
            </a:r>
            <a:endParaRPr lang="es-ES" baseline="0" dirty="0" smtClean="0">
              <a:sym typeface="Wingdings"/>
            </a:endParaRPr>
          </a:p>
          <a:p>
            <a:pPr marL="0" lvl="0" indent="0">
              <a:buFont typeface="Wingdings" charset="0"/>
              <a:buNone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Improving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mental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measuring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what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does</a:t>
            </a:r>
            <a:r>
              <a:rPr lang="es-ES" baseline="0" dirty="0" smtClean="0">
                <a:sym typeface="Wingdings"/>
              </a:rPr>
              <a:t>. And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use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mental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decide </a:t>
            </a:r>
            <a:r>
              <a:rPr lang="es-ES" baseline="0" dirty="0" err="1" smtClean="0">
                <a:sym typeface="Wingdings"/>
              </a:rPr>
              <a:t>what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do so a </a:t>
            </a:r>
            <a:r>
              <a:rPr lang="es-ES" baseline="0" dirty="0" err="1" smtClean="0">
                <a:sym typeface="Wingdings"/>
              </a:rPr>
              <a:t>better</a:t>
            </a:r>
            <a:r>
              <a:rPr lang="es-ES" baseline="0" dirty="0" smtClean="0">
                <a:sym typeface="Wingdings"/>
              </a:rPr>
              <a:t> mental </a:t>
            </a:r>
            <a:r>
              <a:rPr lang="es-ES" baseline="0" dirty="0" err="1" smtClean="0">
                <a:sym typeface="Wingdings"/>
              </a:rPr>
              <a:t>model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makes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better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generating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business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value</a:t>
            </a:r>
            <a:r>
              <a:rPr lang="es-ES" baseline="0" dirty="0" smtClean="0">
                <a:sym typeface="Wingdings"/>
              </a:rPr>
              <a:t> and </a:t>
            </a:r>
            <a:r>
              <a:rPr lang="es-ES" baseline="0" dirty="0" err="1" smtClean="0">
                <a:sym typeface="Wingdings"/>
              </a:rPr>
              <a:t>better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decisions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But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only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if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are </a:t>
            </a:r>
            <a:r>
              <a:rPr lang="es-ES" baseline="0" dirty="0" err="1" smtClean="0">
                <a:sym typeface="Wingdings"/>
              </a:rPr>
              <a:t>measuring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right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thing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And </a:t>
            </a:r>
            <a:r>
              <a:rPr lang="es-ES" baseline="0" dirty="0" err="1" smtClean="0">
                <a:sym typeface="Wingdings"/>
              </a:rPr>
              <a:t>we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need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measure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where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matters</a:t>
            </a:r>
            <a:r>
              <a:rPr lang="es-ES" baseline="0" dirty="0" smtClean="0">
                <a:sym typeface="Wingdings"/>
              </a:rPr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baseline="0" dirty="0" err="1" smtClean="0"/>
              <a:t>Metrics</a:t>
            </a:r>
            <a:r>
              <a:rPr lang="es-ES" b="1" baseline="0" dirty="0" smtClean="0"/>
              <a:t> in </a:t>
            </a:r>
            <a:r>
              <a:rPr lang="es-ES" b="1" baseline="0" dirty="0" err="1" smtClean="0"/>
              <a:t>the</a:t>
            </a:r>
            <a:r>
              <a:rPr lang="es-ES" b="1" baseline="0" dirty="0" smtClean="0"/>
              <a:t> Wild?</a:t>
            </a:r>
            <a:endParaRPr lang="es-ES" b="1" dirty="0" smtClean="0"/>
          </a:p>
          <a:p>
            <a:endParaRPr lang="es-ES" dirty="0" smtClean="0">
              <a:sym typeface="Wingdings"/>
            </a:endParaRPr>
          </a:p>
          <a:p>
            <a:r>
              <a:rPr lang="es-ES" dirty="0" smtClean="0">
                <a:sym typeface="Wingdings"/>
              </a:rPr>
              <a:t></a:t>
            </a:r>
            <a:r>
              <a:rPr lang="es-ES" dirty="0" err="1" smtClean="0">
                <a:sym typeface="Wingdings"/>
              </a:rPr>
              <a:t>We</a:t>
            </a:r>
            <a:r>
              <a:rPr lang="es-ES" dirty="0" smtClean="0">
                <a:sym typeface="Wingdings"/>
              </a:rPr>
              <a:t> </a:t>
            </a:r>
            <a:r>
              <a:rPr lang="es-ES" dirty="0" err="1" smtClean="0">
                <a:sym typeface="Wingdings"/>
              </a:rPr>
              <a:t>need</a:t>
            </a:r>
            <a:r>
              <a:rPr lang="es-ES" dirty="0" smtClean="0">
                <a:sym typeface="Wingdings"/>
              </a:rPr>
              <a:t> </a:t>
            </a:r>
            <a:r>
              <a:rPr lang="es-ES" dirty="0" err="1" smtClean="0">
                <a:sym typeface="Wingdings"/>
              </a:rPr>
              <a:t>to</a:t>
            </a:r>
            <a:r>
              <a:rPr lang="es-ES" dirty="0" smtClean="0">
                <a:sym typeface="Wingdings"/>
              </a:rPr>
              <a:t> </a:t>
            </a:r>
            <a:r>
              <a:rPr lang="es-ES" dirty="0" err="1" smtClean="0">
                <a:sym typeface="Wingdings"/>
              </a:rPr>
              <a:t>measure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our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code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where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matters</a:t>
            </a:r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r>
              <a:rPr lang="es-ES" baseline="0" dirty="0" smtClean="0">
                <a:sym typeface="Wingdings"/>
              </a:rPr>
              <a:t>In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wild</a:t>
            </a:r>
          </a:p>
          <a:p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Generating</a:t>
            </a:r>
            <a:r>
              <a:rPr lang="es-ES" baseline="0" dirty="0" smtClean="0">
                <a:sym typeface="Wingdings"/>
              </a:rPr>
              <a:t> Business </a:t>
            </a:r>
            <a:r>
              <a:rPr lang="es-ES" baseline="0" dirty="0" err="1" smtClean="0">
                <a:sym typeface="Wingdings"/>
              </a:rPr>
              <a:t>Value</a:t>
            </a: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smtClean="0">
                <a:sym typeface="Wingdings"/>
              </a:rPr>
              <a:t>IN PRODUCTION</a:t>
            </a:r>
          </a:p>
          <a:p>
            <a:pPr marL="171450" indent="-171450">
              <a:buFont typeface="Wingdings" charset="0"/>
              <a:buChar char="à"/>
            </a:pPr>
            <a:endParaRPr lang="es-ES" baseline="0" dirty="0" smtClean="0">
              <a:sym typeface="Wingdings"/>
            </a:endParaRPr>
          </a:p>
          <a:p>
            <a:pPr marL="171450" indent="-171450">
              <a:buFont typeface="Wingdings" charset="0"/>
              <a:buChar char="à"/>
            </a:pPr>
            <a:r>
              <a:rPr lang="es-ES" baseline="0" dirty="0" err="1" smtClean="0">
                <a:sym typeface="Wingdings"/>
              </a:rPr>
              <a:t>Continuosly</a:t>
            </a:r>
            <a:endParaRPr lang="es-ES" dirty="0" smtClean="0">
              <a:sym typeface="Wingding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 smtClean="0">
                <a:sym typeface="Wingdings"/>
              </a:rPr>
              <a:t>Metric</a:t>
            </a:r>
            <a:r>
              <a:rPr lang="es-ES" b="1" baseline="0" dirty="0" err="1" smtClean="0">
                <a:sym typeface="Wingdings"/>
              </a:rPr>
              <a:t>s</a:t>
            </a:r>
            <a:r>
              <a:rPr lang="es-ES" b="1" baseline="0" dirty="0" smtClean="0">
                <a:sym typeface="Wingdings"/>
              </a:rPr>
              <a:t> </a:t>
            </a:r>
            <a:r>
              <a:rPr lang="es-ES" b="1" baseline="0" dirty="0" err="1" smtClean="0">
                <a:sym typeface="Wingdings"/>
              </a:rPr>
              <a:t>Codahale</a:t>
            </a:r>
            <a:endParaRPr lang="es-ES" b="1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 smtClean="0">
                <a:sym typeface="Wingdings"/>
              </a:rPr>
              <a:t>Powerful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toolkit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measure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the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behaviour</a:t>
            </a:r>
            <a:r>
              <a:rPr lang="es-ES" baseline="0" dirty="0" smtClean="0">
                <a:sym typeface="Wingdings"/>
              </a:rPr>
              <a:t> of </a:t>
            </a:r>
            <a:r>
              <a:rPr lang="es-ES" baseline="0" dirty="0" err="1" smtClean="0">
                <a:sym typeface="Wingdings"/>
              </a:rPr>
              <a:t>critical</a:t>
            </a:r>
            <a:r>
              <a:rPr lang="es-ES" baseline="0" dirty="0" smtClean="0">
                <a:sym typeface="Wingdings"/>
              </a:rPr>
              <a:t>  </a:t>
            </a:r>
            <a:r>
              <a:rPr lang="es-ES" baseline="0" dirty="0" err="1" smtClean="0">
                <a:sym typeface="Wingdings"/>
              </a:rPr>
              <a:t>components</a:t>
            </a:r>
            <a:r>
              <a:rPr lang="es-ES" baseline="0" dirty="0" smtClean="0">
                <a:sym typeface="Wingdings"/>
              </a:rPr>
              <a:t> IN YOUR PRODUCTION ENVIRONMENT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 smtClean="0">
                <a:sym typeface="Wingdings"/>
              </a:rPr>
              <a:t>Already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builtin</a:t>
            </a:r>
            <a:r>
              <a:rPr lang="es-ES" baseline="0" dirty="0" smtClean="0">
                <a:sym typeface="Wingdings"/>
              </a:rPr>
              <a:t> modules </a:t>
            </a:r>
            <a:r>
              <a:rPr lang="es-ES" baseline="0" dirty="0" err="1" smtClean="0">
                <a:sym typeface="Wingdings"/>
              </a:rPr>
              <a:t>for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Jetty</a:t>
            </a:r>
            <a:r>
              <a:rPr lang="es-ES" baseline="0" dirty="0" smtClean="0">
                <a:sym typeface="Wingdings"/>
              </a:rPr>
              <a:t>, </a:t>
            </a:r>
            <a:r>
              <a:rPr lang="es-ES" baseline="0" dirty="0" err="1" smtClean="0">
                <a:sym typeface="Wingdings"/>
              </a:rPr>
              <a:t>EhCache</a:t>
            </a:r>
            <a:r>
              <a:rPr lang="es-ES" baseline="0" dirty="0" smtClean="0">
                <a:sym typeface="Wingdings"/>
              </a:rPr>
              <a:t>, Apache </a:t>
            </a:r>
            <a:r>
              <a:rPr lang="es-ES" baseline="0" dirty="0" err="1" smtClean="0">
                <a:sym typeface="Wingdings"/>
              </a:rPr>
              <a:t>HttpClient</a:t>
            </a: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 smtClean="0">
                <a:sym typeface="Wingdings"/>
              </a:rPr>
              <a:t>Reporting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engines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like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Ganglia</a:t>
            </a:r>
            <a:r>
              <a:rPr lang="es-ES" baseline="0" dirty="0" smtClean="0">
                <a:sym typeface="Wingdings"/>
              </a:rPr>
              <a:t> and </a:t>
            </a:r>
            <a:r>
              <a:rPr lang="es-ES" baseline="0" dirty="0" err="1" smtClean="0">
                <a:sym typeface="Wingdings"/>
              </a:rPr>
              <a:t>Graphite</a:t>
            </a: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err="1" smtClean="0">
                <a:sym typeface="Wingdings"/>
              </a:rPr>
              <a:t>Every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metrics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is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assoc</a:t>
            </a:r>
            <a:r>
              <a:rPr lang="es-ES" baseline="0" dirty="0" smtClean="0">
                <a:sym typeface="Wingdings"/>
              </a:rPr>
              <a:t> </a:t>
            </a:r>
            <a:r>
              <a:rPr lang="es-ES" baseline="0" dirty="0" err="1" smtClean="0">
                <a:sym typeface="Wingdings"/>
              </a:rPr>
              <a:t>to</a:t>
            </a:r>
            <a:r>
              <a:rPr lang="es-ES" baseline="0" dirty="0" smtClean="0">
                <a:sym typeface="Wingdings"/>
              </a:rPr>
              <a:t> a </a:t>
            </a:r>
            <a:r>
              <a:rPr lang="es-ES" baseline="0" dirty="0" err="1" smtClean="0">
                <a:sym typeface="Wingdings"/>
              </a:rPr>
              <a:t>class</a:t>
            </a:r>
            <a:r>
              <a:rPr lang="es-ES" baseline="0" dirty="0" smtClean="0">
                <a:sym typeface="Wingdings"/>
              </a:rPr>
              <a:t> and has a </a:t>
            </a:r>
            <a:r>
              <a:rPr lang="es-ES" baseline="0" dirty="0" err="1" smtClean="0">
                <a:sym typeface="Wingdings"/>
              </a:rPr>
              <a:t>name</a:t>
            </a: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baseline="0" dirty="0" smtClean="0">
              <a:sym typeface="Wingdings"/>
            </a:endParaRPr>
          </a:p>
          <a:p>
            <a:endParaRPr lang="es-ES" baseline="0" dirty="0" smtClean="0">
              <a:sym typeface="Wingding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4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9CAAD0-11AF-2C4D-B2B3-BF40BA2A273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99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in-Powerpoint-Title-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4240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3400" y="152400"/>
            <a:ext cx="5867400" cy="457200"/>
          </a:xfrm>
          <a:prstGeom prst="rect">
            <a:avLst/>
          </a:prstGeom>
        </p:spPr>
        <p:txBody>
          <a:bodyPr vert="horz"/>
          <a:lstStyle>
            <a:lvl1pPr>
              <a:defRPr sz="2200" baseline="0">
                <a:solidFill>
                  <a:srgbClr val="26262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533400" y="838201"/>
            <a:ext cx="8077200" cy="48006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charset="0"/>
              </a:rPr>
              <a:t>Second level</a:t>
            </a:r>
          </a:p>
          <a:p>
            <a:pPr lvl="2"/>
            <a:r>
              <a:rPr lang="en-US" dirty="0" smtClean="0">
                <a:sym typeface="Arial" charset="0"/>
              </a:rPr>
              <a:t>Third level</a:t>
            </a:r>
          </a:p>
        </p:txBody>
      </p:sp>
      <p:pic>
        <p:nvPicPr>
          <p:cNvPr id="3" name="Picture 2" descr="Spain-Powerpoint-Content-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84704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ransition xmlns:p14="http://schemas.microsoft.com/office/powerpoint/2010/main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ＭＳ Ｐゴシック" charset="0"/>
          <a:cs typeface="ＭＳ Ｐゴシック" charset="0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  <a:sym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N W3" charset="-128"/>
          <a:cs typeface="ヒラギノ角ゴ ProN W3" charset="-128"/>
          <a:sym typeface="Arial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  <a:sym typeface="Arial" charset="0"/>
        </a:defRPr>
      </a:lvl1pPr>
      <a:lvl2pPr marL="704850" indent="-28575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ＭＳ Ｐゴシック" charset="0"/>
          <a:cs typeface="+mn-cs"/>
          <a:sym typeface="Arial" charset="0"/>
        </a:defRPr>
      </a:lvl2pPr>
      <a:lvl3pPr marL="1104900" indent="-228600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  <a:sym typeface="Arial" charset="0"/>
        </a:defRPr>
      </a:lvl3pPr>
      <a:lvl4pPr marL="15621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ＭＳ Ｐゴシック" charset="0"/>
          <a:cs typeface="+mn-cs"/>
          <a:sym typeface="Arial" charset="0"/>
        </a:defRPr>
      </a:lvl4pPr>
      <a:lvl5pPr marL="20193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ＭＳ Ｐゴシック" charset="0"/>
          <a:cs typeface="+mn-cs"/>
          <a:sym typeface="Arial" charset="0"/>
        </a:defRPr>
      </a:lvl5pPr>
      <a:lvl6pPr marL="2476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33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390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48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http://metrics.codahal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Metrics Everywhere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ヒラギノ角ゴ ProN W3" charset="-128"/>
              <a:cs typeface="Arial"/>
            </a:endParaRPr>
          </a:p>
          <a:p>
            <a:pPr>
              <a:spcBef>
                <a:spcPts val="1200"/>
              </a:spcBef>
              <a:defRPr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Advanced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Liferay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 monitoring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ヒラギノ角ゴ ProN W3" charset="-128"/>
              <a:cs typeface="Arial"/>
            </a:endParaRPr>
          </a:p>
          <a:p>
            <a:pPr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ヒラギノ角ゴ ProN W3" charset="-128"/>
              <a:cs typeface="Arial"/>
            </a:endParaRPr>
          </a:p>
          <a:p>
            <a:pPr>
              <a:defRPr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Miguel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Ángel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 Pastor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ヒラギノ角ゴ ProN W3" charset="-128"/>
                <a:cs typeface="Arial"/>
              </a:rPr>
              <a:t>Olivar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ヒラギノ角ゴ ProN W3" charset="-128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COMPLETE WITH COUNTERS</a:t>
            </a:r>
          </a:p>
        </p:txBody>
      </p:sp>
    </p:spTree>
    <p:extLst>
      <p:ext uri="{BB962C8B-B14F-4D97-AF65-F5344CB8AC3E}">
        <p14:creationId xmlns:p14="http://schemas.microsoft.com/office/powerpoint/2010/main" val="927725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COMPLETE WITH METRICS</a:t>
            </a:r>
          </a:p>
        </p:txBody>
      </p:sp>
    </p:spTree>
    <p:extLst>
      <p:ext uri="{BB962C8B-B14F-4D97-AF65-F5344CB8AC3E}">
        <p14:creationId xmlns:p14="http://schemas.microsoft.com/office/powerpoint/2010/main" val="927725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23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COMPLETE WITH HISTOGRAMS</a:t>
            </a:r>
          </a:p>
        </p:txBody>
      </p:sp>
    </p:spTree>
    <p:extLst>
      <p:ext uri="{BB962C8B-B14F-4D97-AF65-F5344CB8AC3E}">
        <p14:creationId xmlns:p14="http://schemas.microsoft.com/office/powerpoint/2010/main" val="927725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23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COMPLETE WITH TIMERS</a:t>
            </a:r>
          </a:p>
        </p:txBody>
      </p:sp>
    </p:spTree>
    <p:extLst>
      <p:ext uri="{BB962C8B-B14F-4D97-AF65-F5344CB8AC3E}">
        <p14:creationId xmlns:p14="http://schemas.microsoft.com/office/powerpoint/2010/main" val="13359034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175432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Highlight this is what we want to achieve with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Liferay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 Cloud Services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ヒラギノ角ゴ ProN W3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466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About me?? Not sure if this is important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ヒラギノ角ゴ ProN W3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84139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35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276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1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4"/>
          </p:cNvPr>
          <p:cNvSpPr/>
          <p:nvPr/>
        </p:nvSpPr>
        <p:spPr>
          <a:xfrm>
            <a:off x="5257800" y="457200"/>
            <a:ext cx="3124200" cy="92333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b="1" dirty="0" err="1" smtClean="0">
                <a:ln w="12700">
                  <a:solidFill>
                    <a:schemeClr val="accent3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Metrics</a:t>
            </a:r>
            <a:endParaRPr lang="es-ES_tradnl" sz="5400" b="1" cap="none" spc="0" dirty="0">
              <a:ln w="12700">
                <a:solidFill>
                  <a:schemeClr val="accent3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2430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447800"/>
            <a:ext cx="7086600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ヒラギノ角ゴ ProN W3" charset="-128"/>
                <a:cs typeface="Arial"/>
              </a:rPr>
              <a:t>PROPOSE AN EXAMPLE TO FOLLOW ALONG THE WHOLE DESCRIPTION OF THE METRICS</a:t>
            </a:r>
          </a:p>
        </p:txBody>
      </p:sp>
    </p:spTree>
    <p:extLst>
      <p:ext uri="{BB962C8B-B14F-4D97-AF65-F5344CB8AC3E}">
        <p14:creationId xmlns:p14="http://schemas.microsoft.com/office/powerpoint/2010/main" val="817493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304800"/>
            <a:ext cx="5867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GAUGES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3"/>
                </a:solidFill>
                <a:latin typeface="Arial"/>
                <a:ea typeface="ヒラギノ角ゴ ProN W3" charset="-128"/>
                <a:cs typeface="Arial"/>
              </a:rPr>
              <a:t>Instantaneous value of something</a:t>
            </a:r>
          </a:p>
        </p:txBody>
      </p:sp>
    </p:spTree>
    <p:extLst>
      <p:ext uri="{BB962C8B-B14F-4D97-AF65-F5344CB8AC3E}">
        <p14:creationId xmlns:p14="http://schemas.microsoft.com/office/powerpoint/2010/main" val="3865230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2.Nordic Slide Deck.ptox">
  <a:themeElements>
    <a:clrScheme name="Default - 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2012.Nordic Slide Deck.ptox.potx</Template>
  <TotalTime>1236</TotalTime>
  <Pages>0</Pages>
  <Words>405</Words>
  <Characters>0</Characters>
  <Application>Microsoft Macintosh PowerPoint</Application>
  <PresentationFormat>Presentación en pantalla (4:3)</PresentationFormat>
  <Lines>0</Lines>
  <Paragraphs>88</Paragraphs>
  <Slides>14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2012.Nordic Slide Deck.ptox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subject/>
  <dc:creator>Liferay</dc:creator>
  <cp:keywords/>
  <dc:description/>
  <cp:lastModifiedBy>Miguel Angel Pastor Olivar</cp:lastModifiedBy>
  <cp:revision>38</cp:revision>
  <dcterms:created xsi:type="dcterms:W3CDTF">2012-06-22T16:56:20Z</dcterms:created>
  <dcterms:modified xsi:type="dcterms:W3CDTF">2013-10-01T23:38:46Z</dcterms:modified>
</cp:coreProperties>
</file>